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4" r:id="rId1"/>
  </p:sldMasterIdLst>
  <p:sldIdLst>
    <p:sldId id="258" r:id="rId2"/>
    <p:sldId id="266" r:id="rId3"/>
    <p:sldId id="259" r:id="rId4"/>
    <p:sldId id="263" r:id="rId5"/>
    <p:sldId id="264" r:id="rId6"/>
    <p:sldId id="260" r:id="rId7"/>
    <p:sldId id="262" r:id="rId8"/>
    <p:sldId id="261" r:id="rId9"/>
    <p:sldId id="265" r:id="rId10"/>
    <p:sldId id="257" r:id="rId11"/>
    <p:sldId id="256" r:id="rId1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8D4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20" autoAdjust="0"/>
    <p:restoredTop sz="94660"/>
  </p:normalViewPr>
  <p:slideViewPr>
    <p:cSldViewPr snapToObjects="1">
      <p:cViewPr varScale="1">
        <p:scale>
          <a:sx n="76" d="100"/>
          <a:sy n="76" d="100"/>
        </p:scale>
        <p:origin x="-4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1328738" y="1295400"/>
            <a:ext cx="6486525" cy="3152775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/>
          <a:p>
            <a:pPr defTabSz="914400" fontAlgn="auto">
              <a:spcBef>
                <a:spcPts val="2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/>
            </a:pPr>
            <a:endParaRPr sz="320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rtlCol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06C61-D368-4454-BDEF-A40F4ED9146F}" type="datetimeFigureOut">
              <a:rPr lang="en-US"/>
              <a:pPr>
                <a:defRPr/>
              </a:pPr>
              <a:t>3/23/2012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D0553B-1BC0-44BF-AB0F-7B2CC3DBEA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21761C-5B3A-49A7-977C-7F19B01F055E}" type="datetimeFigureOut">
              <a:rPr lang="en-US"/>
              <a:pPr>
                <a:defRPr/>
              </a:pPr>
              <a:t>3/23/2012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0FE60C-00C0-41F5-8BBB-D43D5E2369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5911A-7991-4F4D-B67E-4AC377ADE0F1}" type="datetimeFigureOut">
              <a:rPr lang="en-US"/>
              <a:pPr>
                <a:defRPr/>
              </a:pPr>
              <a:t>3/23/2012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25C86-853B-4CCB-ADD3-DCB5528650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3F82E-34FE-4E59-B3EB-E8A1CE119336}" type="datetimeFigureOut">
              <a:rPr lang="en-US"/>
              <a:pPr>
                <a:defRPr/>
              </a:pPr>
              <a:t>3/23/2012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30B17-9E6E-4BCA-B759-92D0FF787D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A7F33-63BE-4EE1-94CA-3246E7A7456C}" type="datetimeFigureOut">
              <a:rPr lang="en-US"/>
              <a:pPr>
                <a:defRPr/>
              </a:pPr>
              <a:t>3/23/2012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4AEF7-CDCF-4DB2-B5AC-EB11B800DB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E05AD-655A-48CA-995D-28C315A07914}" type="datetimeFigureOut">
              <a:rPr lang="en-US"/>
              <a:pPr>
                <a:defRPr/>
              </a:pPr>
              <a:t>3/23/2012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970AF-1D6B-4729-9A43-A02F557C90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43090-5E52-46BC-8109-830C715DC4CB}" type="datetimeFigureOut">
              <a:rPr lang="en-US"/>
              <a:pPr>
                <a:defRPr/>
              </a:pPr>
              <a:t>3/23/2012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1FE41-D972-47AF-9545-8E82F8CFDE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F4E9E-FB0D-4B5C-9122-84FC215A6BAA}" type="datetimeFigureOut">
              <a:rPr lang="en-US"/>
              <a:pPr>
                <a:defRPr/>
              </a:pPr>
              <a:t>3/23/2012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6A619-F54F-4719-9F56-65EB309C92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3B427-E44B-4E84-AAA5-54CB29CE3D7F}" type="datetimeFigureOut">
              <a:rPr lang="en-US"/>
              <a:pPr>
                <a:defRPr/>
              </a:pPr>
              <a:t>3/23/2012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1AC06-A49B-4180-B91E-89DAD400E0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29B27-F36D-4F03-93BD-C838560E2394}" type="datetimeFigureOut">
              <a:rPr lang="en-US"/>
              <a:pPr>
                <a:defRPr/>
              </a:pPr>
              <a:t>3/23/2012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E58D7-E62D-4BA9-A2F8-C4031E1B9A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9B843-A048-46BA-9572-90BC883C666E}" type="datetimeFigureOut">
              <a:rPr lang="en-US"/>
              <a:pPr>
                <a:defRPr/>
              </a:pPr>
              <a:t>3/23/2012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A9D460-A73C-4FE6-A06D-D7AFAAD352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5DD09-5D80-40D2-9EAA-B0FCD5C002A9}" type="datetimeFigureOut">
              <a:rPr lang="en-US"/>
              <a:pPr>
                <a:defRPr/>
              </a:pPr>
              <a:t>3/23/2012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D9FDE-94D1-4A56-87AE-55E59D392F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49275" y="107950"/>
            <a:ext cx="8042275" cy="133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49275" y="1600200"/>
            <a:ext cx="8042275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275" y="62753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573340BD-50FB-4C38-A242-B1875C34EE8F}" type="datetimeFigureOut">
              <a:rPr lang="en-US"/>
              <a:pPr>
                <a:defRPr/>
              </a:pPr>
              <a:t>3/23/2012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113" y="6275388"/>
            <a:ext cx="48402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813" y="627538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DD9B867B-0F6D-4A34-BC6B-5408504BBD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6" r:id="rId2"/>
    <p:sldLayoutId id="2147483725" r:id="rId3"/>
    <p:sldLayoutId id="2147483724" r:id="rId4"/>
    <p:sldLayoutId id="2147483723" r:id="rId5"/>
    <p:sldLayoutId id="2147483722" r:id="rId6"/>
    <p:sldLayoutId id="2147483721" r:id="rId7"/>
    <p:sldLayoutId id="2147483720" r:id="rId8"/>
    <p:sldLayoutId id="2147483719" r:id="rId9"/>
    <p:sldLayoutId id="2147483718" r:id="rId10"/>
    <p:sldLayoutId id="2147483717" r:id="rId11"/>
    <p:sldLayoutId id="214748371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accent1"/>
          </a:solidFill>
          <a:latin typeface="News Gothic MT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accent1"/>
          </a:solidFill>
          <a:latin typeface="News Gothic MT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accent1"/>
          </a:solidFill>
          <a:latin typeface="News Gothic MT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accent1"/>
          </a:solidFill>
          <a:latin typeface="News Gothic MT"/>
        </a:defRPr>
      </a:lvl5pPr>
      <a:lvl6pPr marL="457200" algn="ctr" rtl="0" fontAlgn="base">
        <a:spcBef>
          <a:spcPct val="0"/>
        </a:spcBef>
        <a:spcAft>
          <a:spcPct val="0"/>
        </a:spcAft>
        <a:defRPr sz="4600">
          <a:solidFill>
            <a:schemeClr val="accent1"/>
          </a:solidFill>
          <a:latin typeface="News Gothic MT"/>
        </a:defRPr>
      </a:lvl6pPr>
      <a:lvl7pPr marL="914400" algn="ctr" rtl="0" fontAlgn="base">
        <a:spcBef>
          <a:spcPct val="0"/>
        </a:spcBef>
        <a:spcAft>
          <a:spcPct val="0"/>
        </a:spcAft>
        <a:defRPr sz="4600">
          <a:solidFill>
            <a:schemeClr val="accent1"/>
          </a:solidFill>
          <a:latin typeface="News Gothic MT"/>
        </a:defRPr>
      </a:lvl7pPr>
      <a:lvl8pPr marL="1371600" algn="ctr" rtl="0" fontAlgn="base">
        <a:spcBef>
          <a:spcPct val="0"/>
        </a:spcBef>
        <a:spcAft>
          <a:spcPct val="0"/>
        </a:spcAft>
        <a:defRPr sz="4600">
          <a:solidFill>
            <a:schemeClr val="accent1"/>
          </a:solidFill>
          <a:latin typeface="News Gothic MT"/>
        </a:defRPr>
      </a:lvl8pPr>
      <a:lvl9pPr marL="1828800" algn="ctr" rtl="0" fontAlgn="base">
        <a:spcBef>
          <a:spcPct val="0"/>
        </a:spcBef>
        <a:spcAft>
          <a:spcPct val="0"/>
        </a:spcAft>
        <a:defRPr sz="4600">
          <a:solidFill>
            <a:schemeClr val="accent1"/>
          </a:solidFill>
          <a:latin typeface="News Gothic MT"/>
        </a:defRPr>
      </a:lvl9pPr>
    </p:titleStyle>
    <p:bodyStyle>
      <a:lvl1pPr marL="349250" indent="-349250" algn="l" rtl="0" eaLnBrk="0" fontAlgn="base" hangingPunct="0">
        <a:spcBef>
          <a:spcPts val="2000"/>
        </a:spcBef>
        <a:spcAft>
          <a:spcPct val="0"/>
        </a:spcAft>
        <a:buClr>
          <a:srgbClr val="6FB7D7"/>
        </a:buClr>
        <a:buSzPct val="110000"/>
        <a:buFont typeface="Wingdings 2" pitchFamily="18" charset="2"/>
        <a:buChar char=""/>
        <a:defRPr sz="2400" kern="1200">
          <a:solidFill>
            <a:srgbClr val="595959"/>
          </a:solidFill>
          <a:latin typeface="+mn-lt"/>
          <a:ea typeface="+mn-ea"/>
          <a:cs typeface="+mn-cs"/>
        </a:defRPr>
      </a:lvl1pPr>
      <a:lvl2pPr marL="685800" indent="-336550" algn="l" rtl="0" eaLnBrk="0" fontAlgn="base" hangingPunct="0">
        <a:spcBef>
          <a:spcPts val="600"/>
        </a:spcBef>
        <a:spcAft>
          <a:spcPct val="0"/>
        </a:spcAft>
        <a:buClr>
          <a:srgbClr val="215D77"/>
        </a:buClr>
        <a:buSzPct val="110000"/>
        <a:buFont typeface="Wingdings 2" pitchFamily="18" charset="2"/>
        <a:buChar char=""/>
        <a:defRPr sz="2200" kern="1200">
          <a:solidFill>
            <a:srgbClr val="595959"/>
          </a:solidFill>
          <a:latin typeface="+mn-lt"/>
          <a:ea typeface="+mn-ea"/>
          <a:cs typeface="+mn-cs"/>
        </a:defRPr>
      </a:lvl2pPr>
      <a:lvl3pPr marL="968375" indent="-282575" algn="l" rtl="0" eaLnBrk="0" fontAlgn="base" hangingPunct="0">
        <a:spcBef>
          <a:spcPts val="600"/>
        </a:spcBef>
        <a:spcAft>
          <a:spcPct val="0"/>
        </a:spcAft>
        <a:buClr>
          <a:srgbClr val="6FB7D7"/>
        </a:buClr>
        <a:buSzPct val="110000"/>
        <a:buFont typeface="Wingdings 2" pitchFamily="18" charset="2"/>
        <a:buChar char=""/>
        <a:defRPr sz="2000" kern="1200">
          <a:solidFill>
            <a:srgbClr val="595959"/>
          </a:solidFill>
          <a:latin typeface="+mn-lt"/>
          <a:ea typeface="+mn-ea"/>
          <a:cs typeface="+mn-cs"/>
        </a:defRPr>
      </a:lvl3pPr>
      <a:lvl4pPr marL="1263650" indent="-295275" algn="l" rtl="0" eaLnBrk="0" fontAlgn="base" hangingPunct="0">
        <a:spcBef>
          <a:spcPts val="600"/>
        </a:spcBef>
        <a:spcAft>
          <a:spcPct val="0"/>
        </a:spcAft>
        <a:buClr>
          <a:srgbClr val="215D77"/>
        </a:buClr>
        <a:buSzPct val="110000"/>
        <a:buFont typeface="Wingdings 2" pitchFamily="18" charset="2"/>
        <a:buChar char=""/>
        <a:defRPr kern="1200">
          <a:solidFill>
            <a:srgbClr val="595959"/>
          </a:solidFill>
          <a:latin typeface="+mn-lt"/>
          <a:ea typeface="+mn-ea"/>
          <a:cs typeface="+mn-cs"/>
        </a:defRPr>
      </a:lvl4pPr>
      <a:lvl5pPr marL="1546225" indent="-282575" algn="l" rtl="0" eaLnBrk="0" fontAlgn="base" hangingPunct="0">
        <a:spcBef>
          <a:spcPts val="600"/>
        </a:spcBef>
        <a:spcAft>
          <a:spcPct val="0"/>
        </a:spcAft>
        <a:buClr>
          <a:srgbClr val="6FB7D7"/>
        </a:buClr>
        <a:buSzPct val="110000"/>
        <a:buFont typeface="Wingdings 2" pitchFamily="18" charset="2"/>
        <a:buChar char=""/>
        <a:defRPr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lFsXez4YqQs&amp;feature=fvst" TargetMode="External"/><Relationship Id="rId2" Type="http://schemas.openxmlformats.org/officeDocument/2006/relationships/hyperlink" Target="http://www.youtube.com/watch?v=B6JLvIxdbjQ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6383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Human Overpopulation</a:t>
            </a:r>
            <a:endParaRPr lang="en-US" sz="8000" dirty="0"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0" y="1298576"/>
            <a:ext cx="8042276" cy="43434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6">
              <a:defRPr/>
            </a:pPr>
            <a:r>
              <a:rPr lang="en-US" dirty="0" smtClean="0"/>
              <a:t>By Casey Cornelius</a:t>
            </a:r>
          </a:p>
          <a:p>
            <a:pPr lvl="6">
              <a:buFont typeface="Arial" pitchFamily="34" charset="0"/>
              <a:buNone/>
              <a:defRPr/>
            </a:pPr>
            <a:r>
              <a:rPr lang="en-US" dirty="0" smtClean="0"/>
              <a:t>         Richard </a:t>
            </a:r>
            <a:r>
              <a:rPr lang="en-US" dirty="0" err="1" smtClean="0"/>
              <a:t>Buffone</a:t>
            </a:r>
            <a:endParaRPr lang="en-US" dirty="0"/>
          </a:p>
        </p:txBody>
      </p:sp>
      <p:pic>
        <p:nvPicPr>
          <p:cNvPr id="14340" name="Picture 4" descr="sea-of-humanity_rio-de-janeiro_brazi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48000"/>
            <a:ext cx="33528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6" descr="overpopulation-2-300x2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00" y="4714875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828800"/>
            <a:ext cx="7899400" cy="481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TextBox 4"/>
          <p:cNvSpPr txBox="1">
            <a:spLocks noChangeArrowheads="1"/>
          </p:cNvSpPr>
          <p:nvPr/>
        </p:nvSpPr>
        <p:spPr bwMode="auto">
          <a:xfrm>
            <a:off x="1600200" y="381000"/>
            <a:ext cx="6096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540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hiller" pitchFamily="82" charset="0"/>
              </a:rPr>
              <a:t>WOW!!!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Box 4"/>
          <p:cNvSpPr txBox="1">
            <a:spLocks noChangeArrowheads="1"/>
          </p:cNvSpPr>
          <p:nvPr/>
        </p:nvSpPr>
        <p:spPr bwMode="auto">
          <a:xfrm>
            <a:off x="1295400" y="1371600"/>
            <a:ext cx="640080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"List of Sovereign States and Dependent Territories by    	Fertility Rate." </a:t>
            </a:r>
            <a:br>
              <a:rPr lang="en-US"/>
            </a:br>
            <a:r>
              <a:rPr lang="en-US"/>
              <a:t>       </a:t>
            </a:r>
            <a:r>
              <a:rPr lang="en-US" i="1"/>
              <a:t>Wikipedia</a:t>
            </a:r>
            <a:r>
              <a:rPr lang="en-US"/>
              <a:t>. N.p., n.d. Web. 22 Mar. 2012. </a:t>
            </a:r>
            <a:br>
              <a:rPr lang="en-US"/>
            </a:br>
            <a:r>
              <a:rPr lang="en-US"/>
              <a:t>       &lt;http://en.wikipedia.org/&gt;. </a:t>
            </a:r>
            <a:endParaRPr lang="en-US">
              <a:latin typeface="News Gothic MT"/>
            </a:endParaRPr>
          </a:p>
          <a:p>
            <a:endParaRPr lang="en-US">
              <a:latin typeface="News Gothic MT"/>
            </a:endParaRPr>
          </a:p>
          <a:p>
            <a:endParaRPr lang="en-US">
              <a:latin typeface="News Gothic MT"/>
            </a:endParaRPr>
          </a:p>
          <a:p>
            <a:r>
              <a:rPr lang="en-US"/>
              <a:t>Hays, Jeffrey. "One Child Policy in China." </a:t>
            </a:r>
            <a:r>
              <a:rPr lang="en-US" i="1"/>
              <a:t>Facts and Details</a:t>
            </a:r>
            <a:r>
              <a:rPr lang="en-US"/>
              <a:t>.   	N.p., Oct. 2011. </a:t>
            </a:r>
            <a:br>
              <a:rPr lang="en-US"/>
            </a:br>
            <a:r>
              <a:rPr lang="en-US"/>
              <a:t>        Web. 22 Mar. 2012. &lt;http://factsanddetails.com&gt;. </a:t>
            </a:r>
            <a:endParaRPr lang="en-US">
              <a:latin typeface="News Gothic MT"/>
            </a:endParaRPr>
          </a:p>
          <a:p>
            <a:endParaRPr lang="en-US" i="1"/>
          </a:p>
          <a:p>
            <a:r>
              <a:rPr lang="en-US" i="1"/>
              <a:t>Worldbank</a:t>
            </a:r>
            <a:r>
              <a:rPr lang="en-US"/>
              <a:t>. N.p., n.d. Web. 22 Mar. 2012. 	&lt;www.worldbank.org&gt;.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>
          <a:xfrm>
            <a:off x="549275" y="304800"/>
            <a:ext cx="8042275" cy="684213"/>
          </a:xfrm>
        </p:spPr>
        <p:txBody>
          <a:bodyPr/>
          <a:lstStyle/>
          <a:p>
            <a:r>
              <a:rPr lang="en-US" sz="42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Effects of Human Overpopulation</a:t>
            </a:r>
          </a:p>
        </p:txBody>
      </p:sp>
      <p:sp>
        <p:nvSpPr>
          <p:cNvPr id="25603" name="Rectangle 3"/>
          <p:cNvSpPr>
            <a:spLocks noGrp="1"/>
          </p:cNvSpPr>
          <p:nvPr>
            <p:ph type="body" idx="1"/>
          </p:nvPr>
        </p:nvSpPr>
        <p:spPr>
          <a:xfrm>
            <a:off x="152400" y="838200"/>
            <a:ext cx="3413125" cy="4648200"/>
          </a:xfrm>
        </p:spPr>
        <p:txBody>
          <a:bodyPr/>
          <a:lstStyle/>
          <a:p>
            <a:r>
              <a:rPr lang="en-US" sz="2100" smtClean="0"/>
              <a:t>We use a lot of natural resources.</a:t>
            </a:r>
          </a:p>
          <a:p>
            <a:r>
              <a:rPr lang="en-US" sz="2100" smtClean="0"/>
              <a:t>We made </a:t>
            </a:r>
            <a:r>
              <a:rPr lang="en-US" sz="2100" b="1" u="sng" smtClean="0"/>
              <a:t>A LOT</a:t>
            </a:r>
            <a:r>
              <a:rPr lang="en-US" sz="2100" smtClean="0"/>
              <a:t> of animals go extinct and decrease populations because of poaching. </a:t>
            </a:r>
          </a:p>
          <a:p>
            <a:pPr lvl="1"/>
            <a:r>
              <a:rPr lang="en-US" sz="2100" smtClean="0"/>
              <a:t>There used to be 8 tiger species but now there is only 5 left.</a:t>
            </a:r>
          </a:p>
          <a:p>
            <a:r>
              <a:rPr lang="en-US" sz="2100" smtClean="0"/>
              <a:t>We emit green house gases which cause global warming.</a:t>
            </a:r>
            <a:r>
              <a:rPr lang="en-US" sz="2300" smtClean="0"/>
              <a:t> </a:t>
            </a:r>
          </a:p>
        </p:txBody>
      </p:sp>
      <p:pic>
        <p:nvPicPr>
          <p:cNvPr id="25605" name="Picture 5" descr="deforestati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1143000"/>
            <a:ext cx="3733800" cy="2800350"/>
          </a:xfrm>
          <a:prstGeom prst="rect">
            <a:avLst/>
          </a:prstGeom>
          <a:noFill/>
        </p:spPr>
      </p:pic>
      <p:pic>
        <p:nvPicPr>
          <p:cNvPr id="25607" name="Picture 7" descr="Stuffed-Caspian-tiger-extinct-subspecies-side-profi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67350" y="4154488"/>
            <a:ext cx="3676650" cy="2663825"/>
          </a:xfrm>
          <a:prstGeom prst="rect">
            <a:avLst/>
          </a:prstGeom>
          <a:noFill/>
        </p:spPr>
      </p:pic>
      <p:pic>
        <p:nvPicPr>
          <p:cNvPr id="25609" name="Picture 9" descr="33579_tasmaniantig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5486400"/>
            <a:ext cx="3124200" cy="1371600"/>
          </a:xfrm>
          <a:prstGeom prst="rect">
            <a:avLst/>
          </a:prstGeom>
          <a:noFill/>
        </p:spPr>
      </p:pic>
      <p:pic>
        <p:nvPicPr>
          <p:cNvPr id="25611" name="Picture 11" descr="33579_dodobird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76600" y="5478463"/>
            <a:ext cx="1905000" cy="1379537"/>
          </a:xfrm>
          <a:prstGeom prst="rect">
            <a:avLst/>
          </a:prstGeom>
          <a:noFill/>
        </p:spPr>
      </p:pic>
      <p:pic>
        <p:nvPicPr>
          <p:cNvPr id="25613" name="Picture 13" descr="33579_quagga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65525" y="4154488"/>
            <a:ext cx="1752600" cy="13192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" dur="2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rgbClr val="598D4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Total Fertility Rate (TFR)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17638"/>
            <a:ext cx="4191000" cy="376396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Total number of children that a single woman has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lvl="2"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>
                <a:solidFill>
                  <a:srgbClr val="FF0000"/>
                </a:solidFill>
              </a:rPr>
              <a:t>Developed nations have a lower TFR compared to developing countries.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5363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286000"/>
            <a:ext cx="4254500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 descr="World_tfr_1950_-_20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4290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mtClean="0">
                <a:solidFill>
                  <a:srgbClr val="713B0E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Demographic Transition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Transition from high birth and death rates to lower birth and death rates as a country develops.</a:t>
            </a:r>
          </a:p>
          <a:p>
            <a:pPr eaLnBrk="1" hangingPunct="1"/>
            <a:endParaRPr lang="en-US" smtClean="0"/>
          </a:p>
        </p:txBody>
      </p:sp>
      <p:pic>
        <p:nvPicPr>
          <p:cNvPr id="16387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124200"/>
            <a:ext cx="7620000" cy="353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38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76200"/>
            <a:ext cx="8991600" cy="6781800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Phase 1 – Why are there both high birth and death rates?  Where would you expect this?</a:t>
            </a:r>
          </a:p>
          <a:p>
            <a:pPr lvl="1" eaLnBrk="1" fontAlgn="auto" hangingPunct="1">
              <a:spcAft>
                <a:spcPts val="0"/>
              </a:spcAft>
              <a:buClr>
                <a:schemeClr val="accent1">
                  <a:lumMod val="75000"/>
                </a:schemeClr>
              </a:buClr>
              <a:defRPr/>
            </a:pP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Lack of medicine, contraceptives, education (Third world countries)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Phase 2 – Why does the death rate decrease?</a:t>
            </a:r>
          </a:p>
          <a:p>
            <a:pPr lvl="1" eaLnBrk="1" fontAlgn="auto" hangingPunct="1">
              <a:spcAft>
                <a:spcPts val="0"/>
              </a:spcAft>
              <a:buClr>
                <a:schemeClr val="accent1">
                  <a:lumMod val="75000"/>
                </a:schemeClr>
              </a:buClr>
              <a:defRPr/>
            </a:pP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Better meds, inc. standard of living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Phase 3 – Why do birth rates drop?</a:t>
            </a:r>
          </a:p>
          <a:p>
            <a:pPr lvl="1" eaLnBrk="1" fontAlgn="auto" hangingPunct="1">
              <a:spcAft>
                <a:spcPts val="0"/>
              </a:spcAft>
              <a:buClr>
                <a:schemeClr val="accent1">
                  <a:lumMod val="75000"/>
                </a:schemeClr>
              </a:buClr>
              <a:defRPr/>
            </a:pP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Family planning, access to contraceptives, women’s rights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Phase 4 – What would you expect the population # to do?</a:t>
            </a:r>
          </a:p>
          <a:p>
            <a:pPr lvl="1" eaLnBrk="1" fontAlgn="auto" hangingPunct="1">
              <a:spcAft>
                <a:spcPts val="0"/>
              </a:spcAft>
              <a:buClr>
                <a:schemeClr val="accent1">
                  <a:lumMod val="75000"/>
                </a:schemeClr>
              </a:buClr>
              <a:defRPr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Stay stable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What happens to</a:t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population as countries</a:t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transition through</a:t>
            </a:r>
          </a:p>
          <a:p>
            <a:pPr lvl="1" eaLnBrk="1" fontAlgn="auto" hangingPunct="1">
              <a:spcAft>
                <a:spcPts val="0"/>
              </a:spcAft>
              <a:buClr>
                <a:schemeClr val="accent1">
                  <a:lumMod val="75000"/>
                </a:schemeClr>
              </a:buClr>
              <a:defRPr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Pop increase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What countries are</a:t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usually in phase 4?</a:t>
            </a:r>
          </a:p>
          <a:p>
            <a:pPr lvl="1" eaLnBrk="1" fontAlgn="auto" hangingPunct="1">
              <a:spcAft>
                <a:spcPts val="0"/>
              </a:spcAft>
              <a:buClr>
                <a:schemeClr val="accent1">
                  <a:lumMod val="75000"/>
                </a:schemeClr>
              </a:buClr>
              <a:defRPr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US, Europe, etc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7410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14700" y="3962400"/>
            <a:ext cx="57531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mtClean="0">
                <a:solidFill>
                  <a:srgbClr val="215D7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Countries with high TFR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0" y="1600200"/>
            <a:ext cx="4038600" cy="45259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1. Niger 7.68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2. Uganda 6.73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3. Mali 6.54 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4. Somalia 6.44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5. Burundi 6.25</a:t>
            </a:r>
          </a:p>
          <a:p>
            <a:pPr lvl="1" eaLnBrk="1" fontAlgn="auto" hangingPunct="1">
              <a:spcAft>
                <a:spcPts val="0"/>
              </a:spcAft>
              <a:buClr>
                <a:schemeClr val="accent1">
                  <a:lumMod val="75000"/>
                </a:schemeClr>
              </a:buClr>
              <a:defRPr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All 3</a:t>
            </a:r>
            <a:r>
              <a:rPr lang="en-US" baseline="30000" dirty="0" smtClean="0">
                <a:solidFill>
                  <a:schemeClr val="accent3">
                    <a:lumMod val="75000"/>
                  </a:schemeClr>
                </a:solidFill>
              </a:rPr>
              <a:t>rd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world countries!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The US is ranked 129 at 2.06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8435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1288" y="1828800"/>
            <a:ext cx="4506912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4419600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3171825"/>
            <a:ext cx="2495550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300" smtClean="0">
                <a:solidFill>
                  <a:srgbClr val="713B0E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Why is there a higher TFR in unindustrialized areas?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733800" cy="4525963"/>
          </a:xfrm>
        </p:spPr>
        <p:txBody>
          <a:bodyPr/>
          <a:lstStyle/>
          <a:p>
            <a:pPr eaLnBrk="1" hangingPunct="1"/>
            <a:r>
              <a:rPr lang="en-US" sz="2800" smtClean="0">
                <a:solidFill>
                  <a:srgbClr val="3366FF"/>
                </a:solidFill>
              </a:rPr>
              <a:t>Woman are not as educated in those countries.</a:t>
            </a:r>
          </a:p>
          <a:p>
            <a:pPr eaLnBrk="1" hangingPunct="1"/>
            <a:r>
              <a:rPr lang="en-US" sz="2800" smtClean="0">
                <a:solidFill>
                  <a:srgbClr val="3366FF"/>
                </a:solidFill>
              </a:rPr>
              <a:t>Not as much contraceptives </a:t>
            </a:r>
          </a:p>
          <a:p>
            <a:pPr eaLnBrk="1" hangingPunct="1"/>
            <a:r>
              <a:rPr lang="en-US" sz="2800" smtClean="0">
                <a:solidFill>
                  <a:srgbClr val="3366FF"/>
                </a:solidFill>
              </a:rPr>
              <a:t>Some of their kids die so they have a lot.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0800" y="1417638"/>
            <a:ext cx="2743200" cy="196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rgbClr val="33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China’s One Child Policy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733800" cy="4525963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Wanted: limit the growth of Population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Unwanted: People lie about their children, farmers didn’t have as much help (Not as much food).</a:t>
            </a:r>
          </a:p>
          <a:p>
            <a:pPr lvl="1" eaLnBrk="1" fontAlgn="auto" hangingPunct="1">
              <a:spcAft>
                <a:spcPts val="0"/>
              </a:spcAft>
              <a:buClr>
                <a:schemeClr val="accent1">
                  <a:lumMod val="75000"/>
                </a:schemeClr>
              </a:buClr>
              <a:defRPr/>
            </a:pP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Riots as well.</a:t>
            </a:r>
          </a:p>
          <a:p>
            <a:pPr lvl="1" eaLnBrk="1" fontAlgn="auto" hangingPunct="1">
              <a:spcAft>
                <a:spcPts val="0"/>
              </a:spcAft>
              <a:buClr>
                <a:schemeClr val="accent1">
                  <a:lumMod val="75000"/>
                </a:schemeClr>
              </a:buClr>
              <a:defRPr/>
            </a:pP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There was the mass abortions of female fetuses </a:t>
            </a:r>
          </a:p>
          <a:p>
            <a:pPr lvl="1" eaLnBrk="1" fontAlgn="auto" hangingPunct="1">
              <a:spcAft>
                <a:spcPts val="0"/>
              </a:spcAft>
              <a:buClr>
                <a:schemeClr val="accent1">
                  <a:lumMod val="75000"/>
                </a:schemeClr>
              </a:buClr>
              <a:defRPr/>
            </a:pP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The ratios of males to female in china aren’t very good. 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endParaRPr lang="en-US" sz="2000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0483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0" y="1905000"/>
            <a:ext cx="4718050" cy="377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Video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hlinkClick r:id="rId2"/>
              </a:rPr>
              <a:t>Jane Goodall on Human Overpopulation</a:t>
            </a:r>
            <a:endParaRPr lang="en-US" smtClean="0"/>
          </a:p>
          <a:p>
            <a:pPr eaLnBrk="1" hangingPunct="1"/>
            <a:r>
              <a:rPr lang="en-US" smtClean="0">
                <a:hlinkClick r:id="rId3"/>
              </a:rPr>
              <a:t>Human Over Population </a:t>
            </a:r>
            <a:endParaRPr lang="en-US" smtClean="0"/>
          </a:p>
        </p:txBody>
      </p:sp>
      <p:pic>
        <p:nvPicPr>
          <p:cNvPr id="21507" name="Picture 5" descr="overpopulation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500" y="2743200"/>
            <a:ext cx="43815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7" descr="France_v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00600" y="2571750"/>
            <a:ext cx="43434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183</TotalTime>
  <Words>339</Words>
  <Application>Microsoft Macintosh PowerPoint</Application>
  <PresentationFormat>On-screen Show (4:3)</PresentationFormat>
  <Paragraphs>50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News Gothic MT</vt:lpstr>
      <vt:lpstr>Wingdings 2</vt:lpstr>
      <vt:lpstr>Calibri</vt:lpstr>
      <vt:lpstr>Chiller</vt:lpstr>
      <vt:lpstr>Breeze</vt:lpstr>
      <vt:lpstr>Breeze</vt:lpstr>
      <vt:lpstr>Slide 1</vt:lpstr>
      <vt:lpstr>Effects of Human Overpopulation</vt:lpstr>
      <vt:lpstr>Total Fertility Rate (TFR)</vt:lpstr>
      <vt:lpstr>Demographic Transition</vt:lpstr>
      <vt:lpstr>Slide 5</vt:lpstr>
      <vt:lpstr>Countries with high TFR</vt:lpstr>
      <vt:lpstr>Why is there a higher TFR in unindustrialized areas?</vt:lpstr>
      <vt:lpstr>China’s One Child Policy</vt:lpstr>
      <vt:lpstr>Video</vt:lpstr>
      <vt:lpstr>Slide 10</vt:lpstr>
      <vt:lpstr>Slide 11</vt:lpstr>
    </vt:vector>
  </TitlesOfParts>
  <Company>Classrooms for the Future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 Department of Education Classrooms for the Future</dc:creator>
  <cp:lastModifiedBy>admin</cp:lastModifiedBy>
  <cp:revision>22</cp:revision>
  <dcterms:created xsi:type="dcterms:W3CDTF">2012-03-15T17:02:32Z</dcterms:created>
  <dcterms:modified xsi:type="dcterms:W3CDTF">2012-03-23T15:10:20Z</dcterms:modified>
</cp:coreProperties>
</file>